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27" r:id="rId4"/>
    <p:sldId id="1128" r:id="rId5"/>
    <p:sldId id="1129" r:id="rId6"/>
    <p:sldId id="1130" r:id="rId7"/>
    <p:sldId id="1133" r:id="rId8"/>
    <p:sldId id="1134" r:id="rId9"/>
    <p:sldId id="1135" r:id="rId10"/>
    <p:sldId id="1136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2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65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1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19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72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33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669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15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SP-250730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SA2 TU budgeting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SA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108 Prague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10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13,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The previously discussed planning for Rel-20 TU’s:</a:t>
            </a:r>
          </a:p>
          <a:p>
            <a:pPr>
              <a:lnSpc>
                <a:spcPct val="110000"/>
              </a:lnSpc>
              <a:defRPr/>
            </a:pPr>
            <a:endParaRPr lang="en-US" sz="2232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46017"/>
              </p:ext>
            </p:extLst>
          </p:nvPr>
        </p:nvGraphicFramePr>
        <p:xfrm>
          <a:off x="560523" y="1939377"/>
          <a:ext cx="11183942" cy="31959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796">
                  <a:extLst>
                    <a:ext uri="{9D8B030D-6E8A-4147-A177-3AD203B41FA5}">
                      <a16:colId xmlns:a16="http://schemas.microsoft.com/office/drawing/2014/main" val="3369671672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2640622007"/>
                    </a:ext>
                  </a:extLst>
                </a:gridCol>
                <a:gridCol w="877330">
                  <a:extLst>
                    <a:ext uri="{9D8B030D-6E8A-4147-A177-3AD203B41FA5}">
                      <a16:colId xmlns:a16="http://schemas.microsoft.com/office/drawing/2014/main" val="3553790990"/>
                    </a:ext>
                  </a:extLst>
                </a:gridCol>
                <a:gridCol w="654908">
                  <a:extLst>
                    <a:ext uri="{9D8B030D-6E8A-4147-A177-3AD203B41FA5}">
                      <a16:colId xmlns:a16="http://schemas.microsoft.com/office/drawing/2014/main" val="3293431225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284991206"/>
                    </a:ext>
                  </a:extLst>
                </a:gridCol>
                <a:gridCol w="756927">
                  <a:extLst>
                    <a:ext uri="{9D8B030D-6E8A-4147-A177-3AD203B41FA5}">
                      <a16:colId xmlns:a16="http://schemas.microsoft.com/office/drawing/2014/main" val="409292929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920541535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493961797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880726364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4019479523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454751738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105389426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627633686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8855909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36151351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Apr #168 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May #169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Aug #170 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#171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Nov #172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#173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Apr #174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May #175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Aug #176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#177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Nov #178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310466738"/>
                  </a:ext>
                </a:extLst>
              </a:tr>
              <a:tr h="586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Totals between </a:t>
                      </a:r>
                      <a:r>
                        <a:rPr lang="en-GB" sz="1400" dirty="0" smtClean="0">
                          <a:effectLst/>
                        </a:rPr>
                        <a:t>March and September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deadline A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deadline B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Stage 2 80%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Stage 2 100%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067993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Rel-20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65119549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Planned TU's (not TEI20, Maint)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148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2241817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TEI20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12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776414471"/>
                  </a:ext>
                </a:extLst>
              </a:tr>
              <a:tr h="2934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Rel-20 maintenance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9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075901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consumed 4 TU’s in April have scheduled 8 TU’s in May for technical work on 5GA Rel-20 SIDs approved in March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used 6 TU’s for 6G SID preparation in April (2 single stream sessions)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used 3 TU’s for 5GA SID preparation in April (1 single stream session)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(Some </a:t>
            </a:r>
            <a:r>
              <a:rPr lang="en-GB" sz="1800" dirty="0"/>
              <a:t>time in the Work Planning sessions was also used)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have planned 6 TU’s for 6G SID preparation in May (2 single stream sessions)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have planned 6 TU’s for 5GA SID preparation in May (2 single stream sessions)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(Some </a:t>
            </a:r>
            <a:r>
              <a:rPr lang="en-GB" sz="1800" dirty="0"/>
              <a:t>time in the Work Planning sessions will also be </a:t>
            </a:r>
            <a:r>
              <a:rPr lang="en-GB" sz="1800" dirty="0" smtClean="0"/>
              <a:t>used)</a:t>
            </a:r>
            <a:endParaRPr lang="en-US" sz="2232" dirty="0" smtClean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356123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The </a:t>
            </a:r>
            <a:r>
              <a:rPr lang="en-GB" sz="2000" dirty="0"/>
              <a:t>TU budget for Rel-20 was previously stated to be 156 TU’s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This </a:t>
            </a:r>
            <a:r>
              <a:rPr lang="en-GB" sz="2000" dirty="0"/>
              <a:t>included time for SID preparation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The </a:t>
            </a:r>
            <a:r>
              <a:rPr lang="en-GB" sz="2000" dirty="0"/>
              <a:t>overall budget for technical work is therefore 148, to be shared between 5GA and 6G </a:t>
            </a:r>
            <a:r>
              <a:rPr lang="en-GB" sz="2000" dirty="0" smtClean="0"/>
              <a:t>topics</a:t>
            </a:r>
            <a:endParaRPr lang="en-US" sz="1800" dirty="0"/>
          </a:p>
          <a:p>
            <a:pPr lvl="0"/>
            <a:r>
              <a:rPr lang="en-US" sz="2000" dirty="0"/>
              <a:t>It is anticipated that until the end of 2025 all 6G study work will be as a single </a:t>
            </a:r>
            <a:r>
              <a:rPr lang="en-US" sz="2000" dirty="0" smtClean="0"/>
              <a:t>stream</a:t>
            </a:r>
          </a:p>
          <a:p>
            <a:pPr lvl="1"/>
            <a:r>
              <a:rPr lang="en-US" sz="1800" dirty="0" smtClean="0"/>
              <a:t>In </a:t>
            </a:r>
            <a:r>
              <a:rPr lang="en-US" sz="1800" dirty="0"/>
              <a:t>November 2025 we will assess the what 6G study topics can be run in parallel</a:t>
            </a:r>
            <a:endParaRPr lang="en-GB" sz="1800" dirty="0"/>
          </a:p>
          <a:p>
            <a:pPr lvl="0"/>
            <a:r>
              <a:rPr lang="en-US" sz="2000" dirty="0"/>
              <a:t>The 6G study will be considerably more complex than a typical large study item spanning a broader range of issues</a:t>
            </a:r>
            <a:endParaRPr lang="en-GB" sz="2000" dirty="0"/>
          </a:p>
          <a:p>
            <a:pPr lvl="0"/>
            <a:r>
              <a:rPr lang="en-US" sz="2000" dirty="0"/>
              <a:t>We allocate 2 TU’s (2 sessions) per meeting for those “typical large studies” and so it is reasonable to expect to need considerably more sessions per </a:t>
            </a:r>
            <a:r>
              <a:rPr lang="en-US" sz="2000" dirty="0" smtClean="0"/>
              <a:t>meeting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31428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362521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Scenario </a:t>
            </a:r>
            <a:r>
              <a:rPr lang="en-GB" sz="2000" dirty="0"/>
              <a:t>1: 6G sessions </a:t>
            </a:r>
            <a:r>
              <a:rPr lang="en-GB" sz="2000" b="1" dirty="0"/>
              <a:t>not scheduled in parallel </a:t>
            </a:r>
            <a:r>
              <a:rPr lang="en-GB" sz="2000" dirty="0"/>
              <a:t>with 5GA or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6G study </a:t>
            </a:r>
            <a:r>
              <a:rPr lang="en-GB" sz="1800" dirty="0" smtClean="0"/>
              <a:t>is </a:t>
            </a:r>
            <a:r>
              <a:rPr lang="en-GB" sz="1800" b="1" dirty="0"/>
              <a:t>not run in parallel </a:t>
            </a:r>
            <a:r>
              <a:rPr lang="en-GB" sz="1800" dirty="0"/>
              <a:t>with any other topic (5GA, maintenance) </a:t>
            </a:r>
            <a:endParaRPr lang="en-GB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Allocating 12 TU’s in a meeting to 6G would provide </a:t>
            </a:r>
            <a:r>
              <a:rPr lang="en-GB" sz="1800" b="1" dirty="0" smtClean="0"/>
              <a:t>4 </a:t>
            </a:r>
            <a:r>
              <a:rPr lang="en-GB" sz="1800" b="1" dirty="0"/>
              <a:t>sessions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7584"/>
              </p:ext>
            </p:extLst>
          </p:nvPr>
        </p:nvGraphicFramePr>
        <p:xfrm>
          <a:off x="6352158" y="1383366"/>
          <a:ext cx="5029206" cy="4578312"/>
        </p:xfrm>
        <a:graphic>
          <a:graphicData uri="http://schemas.openxmlformats.org/drawingml/2006/table">
            <a:tbl>
              <a:tblPr/>
              <a:tblGrid>
                <a:gridCol w="718458">
                  <a:extLst>
                    <a:ext uri="{9D8B030D-6E8A-4147-A177-3AD203B41FA5}">
                      <a16:colId xmlns:a16="http://schemas.microsoft.com/office/drawing/2014/main" val="3026100140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4079641915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390743057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1365343126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3632600082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2916828598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2430059186"/>
                    </a:ext>
                  </a:extLst>
                </a:gridCol>
              </a:tblGrid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752529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1130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826089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818627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90648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108480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505962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14725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346033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0284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29437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72486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35913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66728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40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39172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24027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67606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21354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3157"/>
                  </a:ext>
                </a:extLst>
              </a:tr>
              <a:tr h="272749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(pre Rel19)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001077"/>
                  </a:ext>
                </a:extLst>
              </a:tr>
              <a:tr h="272749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(Rel-19)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30048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37111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2353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52158" y="6076438"/>
            <a:ext cx="330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session plan in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8279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7769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Scenario 2a: </a:t>
            </a:r>
            <a:r>
              <a:rPr lang="en-GB" sz="2000" dirty="0"/>
              <a:t>6G sessions </a:t>
            </a:r>
            <a:r>
              <a:rPr lang="en-GB" sz="2000" b="1" dirty="0" smtClean="0"/>
              <a:t>scheduled in </a:t>
            </a:r>
            <a:r>
              <a:rPr lang="en-GB" sz="2000" b="1" dirty="0"/>
              <a:t>parallel </a:t>
            </a:r>
            <a:r>
              <a:rPr lang="en-GB" sz="2000" dirty="0"/>
              <a:t>with 5GA or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6G study </a:t>
            </a:r>
            <a:r>
              <a:rPr lang="en-GB" sz="1800" dirty="0" smtClean="0"/>
              <a:t>is </a:t>
            </a:r>
            <a:r>
              <a:rPr lang="en-GB" sz="1800" b="1" dirty="0" smtClean="0"/>
              <a:t>run </a:t>
            </a:r>
            <a:r>
              <a:rPr lang="en-GB" sz="1800" b="1" dirty="0"/>
              <a:t>in parallel </a:t>
            </a:r>
            <a:r>
              <a:rPr lang="en-GB" sz="1800" dirty="0"/>
              <a:t>with </a:t>
            </a:r>
            <a:r>
              <a:rPr lang="en-GB" sz="1800" dirty="0" smtClean="0"/>
              <a:t>one other topic </a:t>
            </a:r>
            <a:r>
              <a:rPr lang="en-GB" sz="1800" dirty="0"/>
              <a:t>(5GA, maintenance</a:t>
            </a:r>
            <a:r>
              <a:rPr lang="en-GB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Allocating 12 TU’s in a meeting to 6G would provide </a:t>
            </a:r>
            <a:r>
              <a:rPr lang="en-GB" sz="1800" b="1" dirty="0" smtClean="0"/>
              <a:t>6 sessions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07390"/>
              </p:ext>
            </p:extLst>
          </p:nvPr>
        </p:nvGraphicFramePr>
        <p:xfrm>
          <a:off x="6332699" y="1382347"/>
          <a:ext cx="5087572" cy="4694098"/>
        </p:xfrm>
        <a:graphic>
          <a:graphicData uri="http://schemas.openxmlformats.org/drawingml/2006/table">
            <a:tbl>
              <a:tblPr/>
              <a:tblGrid>
                <a:gridCol w="726796">
                  <a:extLst>
                    <a:ext uri="{9D8B030D-6E8A-4147-A177-3AD203B41FA5}">
                      <a16:colId xmlns:a16="http://schemas.microsoft.com/office/drawing/2014/main" val="1747158370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2330394545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2659226838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501014628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799171931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517188575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247869922"/>
                    </a:ext>
                  </a:extLst>
                </a:gridCol>
              </a:tblGrid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31709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4758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64711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628159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851437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430886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05089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130407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81598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57156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126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698558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2359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834958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38568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67171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</a:t>
                      </a:r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505709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10193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98097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923865"/>
                  </a:ext>
                </a:extLst>
              </a:tr>
              <a:tr h="339356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(pre Rel19)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30506"/>
                  </a:ext>
                </a:extLst>
              </a:tr>
              <a:tr h="339356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(Rel-19)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48584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51171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55665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4361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32699" y="6101642"/>
            <a:ext cx="330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session plan in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982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Assuming that typically 6 sessions per meeting are required for the 6G study, and the 6G study is scheduled in parallel with 5GA</a:t>
            </a:r>
          </a:p>
          <a:p>
            <a:r>
              <a:rPr lang="en-GB" sz="2000" dirty="0" smtClean="0"/>
              <a:t>The per-meeting schedule and totals could look something like this</a:t>
            </a:r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r>
              <a:rPr lang="en-GB" sz="2000" dirty="0" smtClean="0"/>
              <a:t>This per-meeting schedule is for illustration purposes only and for determining the overall TU budget for release planning purposes. The per-meeting allocation may change over time</a:t>
            </a:r>
            <a:endParaRPr lang="en-GB" sz="2232" dirty="0" smtClean="0"/>
          </a:p>
          <a:p>
            <a:pPr lvl="1"/>
            <a:endParaRPr lang="en-GB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398662"/>
              </p:ext>
            </p:extLst>
          </p:nvPr>
        </p:nvGraphicFramePr>
        <p:xfrm>
          <a:off x="560523" y="2709018"/>
          <a:ext cx="11183942" cy="28863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796">
                  <a:extLst>
                    <a:ext uri="{9D8B030D-6E8A-4147-A177-3AD203B41FA5}">
                      <a16:colId xmlns:a16="http://schemas.microsoft.com/office/drawing/2014/main" val="1310308175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2887148811"/>
                    </a:ext>
                  </a:extLst>
                </a:gridCol>
                <a:gridCol w="877330">
                  <a:extLst>
                    <a:ext uri="{9D8B030D-6E8A-4147-A177-3AD203B41FA5}">
                      <a16:colId xmlns:a16="http://schemas.microsoft.com/office/drawing/2014/main" val="4168531135"/>
                    </a:ext>
                  </a:extLst>
                </a:gridCol>
                <a:gridCol w="654908">
                  <a:extLst>
                    <a:ext uri="{9D8B030D-6E8A-4147-A177-3AD203B41FA5}">
                      <a16:colId xmlns:a16="http://schemas.microsoft.com/office/drawing/2014/main" val="1336023085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1206364168"/>
                    </a:ext>
                  </a:extLst>
                </a:gridCol>
                <a:gridCol w="756927">
                  <a:extLst>
                    <a:ext uri="{9D8B030D-6E8A-4147-A177-3AD203B41FA5}">
                      <a16:colId xmlns:a16="http://schemas.microsoft.com/office/drawing/2014/main" val="155990583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65816063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834308798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98959680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743306761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4090463701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213301502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689415452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2534787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2025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7555625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#168 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#169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#170 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Feb #173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#174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#175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#177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#178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67953264"/>
                  </a:ext>
                </a:extLst>
              </a:tr>
              <a:tr h="586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Totals between </a:t>
                      </a:r>
                      <a:r>
                        <a:rPr lang="en-GB" sz="1200" dirty="0" smtClean="0">
                          <a:effectLst/>
                        </a:rPr>
                        <a:t>March and September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A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B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80%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2 100%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241602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Rel-20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984507272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20.x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Planned TU's (not TEI20,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918065174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84545266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6G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002861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3726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</a:t>
            </a:r>
            <a:r>
              <a:rPr lang="en-US" dirty="0" smtClean="0">
                <a:solidFill>
                  <a:schemeClr val="tx1"/>
                </a:solidFill>
              </a:rPr>
              <a:t>budgets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So, assuming </a:t>
            </a:r>
            <a:r>
              <a:rPr lang="en-GB" sz="2000" dirty="0" smtClean="0"/>
              <a:t>that typically 6 sessions per meeting are required for the 6G study, and the 6G study is scheduled in parallel with </a:t>
            </a:r>
            <a:r>
              <a:rPr lang="en-GB" sz="2000" dirty="0" smtClean="0"/>
              <a:t>5GA:</a:t>
            </a:r>
          </a:p>
          <a:p>
            <a:pPr lvl="1"/>
            <a:r>
              <a:rPr lang="en-GB" sz="2000" dirty="0" smtClean="0"/>
              <a:t>76 of the 148 TU’s will be required for the 6G study</a:t>
            </a:r>
          </a:p>
          <a:p>
            <a:pPr lvl="1"/>
            <a:r>
              <a:rPr lang="en-GB" sz="2000" dirty="0" smtClean="0"/>
              <a:t>72 of the 148 TU’s are available for 5GA items</a:t>
            </a:r>
          </a:p>
          <a:p>
            <a:pPr lvl="1"/>
            <a:r>
              <a:rPr lang="en-GB" sz="2000" dirty="0" smtClean="0"/>
              <a:t>(In addition 12 TU’s are planned for 5GA TEI20 items)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067943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</a:t>
            </a:r>
            <a:r>
              <a:rPr lang="en-US" dirty="0" smtClean="0">
                <a:solidFill>
                  <a:schemeClr val="tx1"/>
                </a:solidFill>
              </a:rPr>
              <a:t>item summary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Below is a table of the SA Approved and SA2 Approved 5GA SIDs and WIDs</a:t>
            </a:r>
          </a:p>
          <a:p>
            <a:endParaRPr lang="en-GB" sz="20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712469"/>
              </p:ext>
            </p:extLst>
          </p:nvPr>
        </p:nvGraphicFramePr>
        <p:xfrm>
          <a:off x="1461958" y="2109956"/>
          <a:ext cx="6469565" cy="3880808"/>
        </p:xfrm>
        <a:graphic>
          <a:graphicData uri="http://schemas.openxmlformats.org/drawingml/2006/table">
            <a:tbl>
              <a:tblPr firstRow="1" firstCol="1" bandRow="1"/>
              <a:tblGrid>
                <a:gridCol w="2141793">
                  <a:extLst>
                    <a:ext uri="{9D8B030D-6E8A-4147-A177-3AD203B41FA5}">
                      <a16:colId xmlns:a16="http://schemas.microsoft.com/office/drawing/2014/main" val="3668033314"/>
                    </a:ext>
                  </a:extLst>
                </a:gridCol>
                <a:gridCol w="1480617">
                  <a:extLst>
                    <a:ext uri="{9D8B030D-6E8A-4147-A177-3AD203B41FA5}">
                      <a16:colId xmlns:a16="http://schemas.microsoft.com/office/drawing/2014/main" val="874771750"/>
                    </a:ext>
                  </a:extLst>
                </a:gridCol>
                <a:gridCol w="1594696">
                  <a:extLst>
                    <a:ext uri="{9D8B030D-6E8A-4147-A177-3AD203B41FA5}">
                      <a16:colId xmlns:a16="http://schemas.microsoft.com/office/drawing/2014/main" val="83818323"/>
                    </a:ext>
                  </a:extLst>
                </a:gridCol>
                <a:gridCol w="1252459">
                  <a:extLst>
                    <a:ext uri="{9D8B030D-6E8A-4147-A177-3AD203B41FA5}">
                      <a16:colId xmlns:a16="http://schemas.microsoft.com/office/drawing/2014/main" val="35906274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Study estimate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Normative estimate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Total estimate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3283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Already approved by SA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46+ to 56+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9028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FS_5GSAT_Ph4_ARC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8.5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8.5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17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9001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FS_AIML_CN_Ph2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 +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(WT#1 normative dependent on RAN discussion)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7 +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51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FS_Sensing_ARC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 consensus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 consensus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10 to 20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529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FS_EnergySys_Ph2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041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Approved in SA2#169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37.5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370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FS_AmbientIoT_ARC_Ph2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319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NetShare_ph2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147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FS_MPS_IOT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251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ProSe_Ph4-ARC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408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FS_NG_RTC_Ph3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133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FS_SMS2EC_Ph2_ARC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7.5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585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7322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95285</TotalTime>
  <Words>1249</Words>
  <Application>Microsoft Office PowerPoint</Application>
  <PresentationFormat>Widescreen</PresentationFormat>
  <Paragraphs>614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Malgun Gothic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Rel-20 SA2 TU budgeting</vt:lpstr>
      <vt:lpstr>Rel-20 5GA and 6G TU budgets</vt:lpstr>
      <vt:lpstr>Rel-20 5GA and 6G TU budgets</vt:lpstr>
      <vt:lpstr>Rel-20 5GA and 6G TU budgets</vt:lpstr>
      <vt:lpstr>Rel-20 5GA and 6G TU budgets</vt:lpstr>
      <vt:lpstr>Rel-20 5GA and 6G TU budgets</vt:lpstr>
      <vt:lpstr>Rel-20 5GA and 6G TU budgets</vt:lpstr>
      <vt:lpstr>Rel-20 5GA and 6G TU budgets</vt:lpstr>
      <vt:lpstr>Rel-20 5GA item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1127</cp:revision>
  <cp:lastPrinted>2025-01-15T11:10:15Z</cp:lastPrinted>
  <dcterms:created xsi:type="dcterms:W3CDTF">2018-05-24T11:49:12Z</dcterms:created>
  <dcterms:modified xsi:type="dcterms:W3CDTF">2025-06-03T14:19:09Z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